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2"/>
  </p:sldMasterIdLst>
  <p:notesMasterIdLst>
    <p:notesMasterId r:id="rId8"/>
  </p:notesMasterIdLst>
  <p:sldIdLst>
    <p:sldId id="338" r:id="rId3"/>
    <p:sldId id="346" r:id="rId4"/>
    <p:sldId id="855" r:id="rId5"/>
    <p:sldId id="856" r:id="rId6"/>
    <p:sldId id="853" r:id="rId7"/>
  </p:sldIdLst>
  <p:sldSz cx="12192000" cy="6858000"/>
  <p:notesSz cx="6858000" cy="9144000"/>
  <p:embeddedFontLst>
    <p:embeddedFont>
      <p:font typeface="Pretendard" panose="020B0600000101010101" charset="-127"/>
      <p:regular r:id="rId9"/>
      <p:bold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Montserrat SemiBold" panose="00000700000000000000" pitchFamily="2" charset="0"/>
      <p:bold r:id="rId15"/>
      <p:boldItalic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E3E8162D-DFDD-4F7D-A6C3-CCFC0A0E9A90}">
          <p14:sldIdLst>
            <p14:sldId id="338"/>
            <p14:sldId id="346"/>
            <p14:sldId id="855"/>
            <p14:sldId id="856"/>
            <p14:sldId id="85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974" userDrawn="1">
          <p15:clr>
            <a:srgbClr val="A4A3A4"/>
          </p15:clr>
        </p15:guide>
        <p15:guide id="3" pos="7469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6" orient="horz" pos="79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1248"/>
    <a:srgbClr val="08275B"/>
    <a:srgbClr val="09636F"/>
    <a:srgbClr val="071F4D"/>
    <a:srgbClr val="E8F1F9"/>
    <a:srgbClr val="2855FF"/>
    <a:srgbClr val="FFFFFF"/>
    <a:srgbClr val="00B0F0"/>
    <a:srgbClr val="114C67"/>
    <a:srgbClr val="1549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568" autoAdjust="0"/>
  </p:normalViewPr>
  <p:slideViewPr>
    <p:cSldViewPr snapToGrid="0" showGuides="1">
      <p:cViewPr varScale="1">
        <p:scale>
          <a:sx n="111" d="100"/>
          <a:sy n="111" d="100"/>
        </p:scale>
        <p:origin x="534" y="114"/>
      </p:cViewPr>
      <p:guideLst>
        <p:guide orient="horz" pos="3974"/>
        <p:guide pos="7469"/>
        <p:guide pos="211"/>
        <p:guide orient="horz" pos="79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494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33573-9F7B-4146-9959-C0FE56E0852E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/>
            </a:lvl1pPr>
          </a:lstStyle>
          <a:p>
            <a:fld id="{1C73CC4F-070D-48E0-9F6A-A9DF78DCA7B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8576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73CC4F-070D-48E0-9F6A-A9DF78DCA7B0}" type="slidenum">
              <a:rPr kumimoji="0" lang="ko-KR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3036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655A3-7FA2-BF37-C536-6F518284F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5891C0-70B6-921C-C81C-C02778B36D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72840CC-D0DC-382F-2CD1-DC0F4ABAC2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9ABC8F-0760-4D9F-9BD0-0D0D413519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73CC4F-070D-48E0-9F6A-A9DF78DCA7B0}" type="slidenum">
              <a:rPr kumimoji="0" lang="ko-KR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7386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E7502-798D-AD31-192D-942B27424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CB368D0-F39E-3F26-706F-EC38D3D110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D176BCA-AEDC-9ACE-96BE-A728A6034F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777F58-8765-860F-C153-4D0B46F623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73CC4F-070D-48E0-9F6A-A9DF78DCA7B0}" type="slidenum">
              <a:rPr kumimoji="0" lang="ko-KR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493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내지(상단+하단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4F87A3-C34B-4810-9066-D013C35781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22075" y="6492875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8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A562A8-5F95-4476-9EE4-6423B0C1B459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9126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E9D5FB-DF8C-4619-AB29-F927BABE0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AC5CB9-C75C-4A8E-A3A7-CEB2F699BF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F3D4D8-3CF7-4005-A163-73622C5FA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8591C7-3D08-498A-BC31-67BA92DFF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A5D87A-DBDF-4E96-AAD0-EBA55A782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B214F2-10B5-4232-AC5D-E7FC94E3E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68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60A62-B3BD-42A5-BC9A-8D209896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6DD553-BB50-44D4-BB27-ED5CDE31F2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2FEAB5-E1DD-4CB9-A053-9E1011BE3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827D54-78E6-4B44-BF6F-B1771EF02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E51F7C-235A-421C-B624-0191D6A73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896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D3C4FB-001D-4081-BA3B-BD7EA99DBD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202DCA-D70E-4975-858F-2AA55111B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9A50EC-1500-44F1-B905-2D7B97C86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BBF34A-3E62-4C13-A34A-B72878214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13074D-D617-4E8B-8745-2CF8FFC4E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943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내지(상단+하단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4F87A3-C34B-4810-9066-D013C35781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22075" y="6604847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8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A562A8-5F95-4476-9EE4-6423B0C1B459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1E54EC1-3FAC-4458-9C45-FEC1D8E15F4A}"/>
              </a:ext>
            </a:extLst>
          </p:cNvPr>
          <p:cNvSpPr/>
          <p:nvPr/>
        </p:nvSpPr>
        <p:spPr>
          <a:xfrm>
            <a:off x="10548938" y="6588706"/>
            <a:ext cx="1129435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fr-FR" altLang="ko-KR" sz="900">
                <a:solidFill>
                  <a:srgbClr val="BCBCBC"/>
                </a:solidFill>
                <a:latin typeface="Montserrat SemiBold" pitchFamily="2" charset="0"/>
                <a:cs typeface="Poppins SemiBold" panose="00000700000000000000" pitchFamily="2" charset="0"/>
                <a:sym typeface="Wingdings" pitchFamily="2" charset="2"/>
              </a:rPr>
              <a:t>hai.snu.ac.kr</a:t>
            </a:r>
            <a:endParaRPr lang="en-US" altLang="ko-KR" sz="900" dirty="0">
              <a:solidFill>
                <a:srgbClr val="BCBCBC"/>
              </a:solidFill>
              <a:latin typeface="Montserrat SemiBold" pitchFamily="2" charset="0"/>
              <a:cs typeface="Poppins SemiBold" panose="00000700000000000000" pitchFamily="2" charset="0"/>
              <a:sym typeface="Wingdings" pitchFamily="2" charset="2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10E67BE-CCDF-4E09-BDF3-985EF7935895}"/>
              </a:ext>
            </a:extLst>
          </p:cNvPr>
          <p:cNvSpPr/>
          <p:nvPr userDrawn="1"/>
        </p:nvSpPr>
        <p:spPr>
          <a:xfrm>
            <a:off x="331080" y="6466405"/>
            <a:ext cx="86799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b="1" dirty="0">
                <a:solidFill>
                  <a:srgbClr val="BCBCBC"/>
                </a:solidFill>
                <a:latin typeface="Montserrat" pitchFamily="2" charset="0"/>
                <a:cs typeface="Poppins SemiBold" panose="00000700000000000000" pitchFamily="2" charset="0"/>
                <a:sym typeface="Wingdings" pitchFamily="2" charset="2"/>
              </a:rPr>
              <a:t>HAI</a:t>
            </a:r>
            <a:r>
              <a:rPr lang="ko-KR" altLang="en-US" sz="1100" b="1" dirty="0">
                <a:solidFill>
                  <a:srgbClr val="BCBCBC"/>
                </a:solidFill>
                <a:latin typeface="Montserrat" pitchFamily="2" charset="0"/>
                <a:cs typeface="Poppins SemiBold" panose="00000700000000000000" pitchFamily="2" charset="0"/>
                <a:sym typeface="Wingdings" pitchFamily="2" charset="2"/>
              </a:rPr>
              <a:t> </a:t>
            </a:r>
            <a:r>
              <a:rPr lang="en-US" altLang="ko-KR" sz="1100" b="1" dirty="0">
                <a:solidFill>
                  <a:srgbClr val="BCBCBC"/>
                </a:solidFill>
                <a:latin typeface="Montserrat" pitchFamily="2" charset="0"/>
                <a:cs typeface="Poppins SemiBold" panose="00000700000000000000" pitchFamily="2" charset="0"/>
                <a:sym typeface="Wingdings" pitchFamily="2" charset="2"/>
              </a:rPr>
              <a:t>Lab.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5073862-2316-45DC-AD24-8A9C5E4C99AD}"/>
              </a:ext>
            </a:extLst>
          </p:cNvPr>
          <p:cNvSpPr/>
          <p:nvPr userDrawn="1"/>
        </p:nvSpPr>
        <p:spPr>
          <a:xfrm>
            <a:off x="1066878" y="6464889"/>
            <a:ext cx="25119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ko-KR" sz="600" dirty="0">
                <a:solidFill>
                  <a:srgbClr val="BCBCBC"/>
                </a:solidFill>
                <a:latin typeface="Montserrat SemiBold" pitchFamily="2" charset="0"/>
                <a:cs typeface="Poppins SemiBold" panose="00000700000000000000" pitchFamily="2" charset="0"/>
                <a:sym typeface="Wingdings" pitchFamily="2" charset="2"/>
              </a:rPr>
              <a:t>Hyperautomation </a:t>
            </a:r>
          </a:p>
          <a:p>
            <a:r>
              <a:rPr lang="fr-FR" altLang="ko-KR" sz="600" dirty="0">
                <a:solidFill>
                  <a:srgbClr val="BCBCBC"/>
                </a:solidFill>
                <a:latin typeface="Montserrat SemiBold" pitchFamily="2" charset="0"/>
                <a:cs typeface="Poppins SemiBold" panose="00000700000000000000" pitchFamily="2" charset="0"/>
                <a:sym typeface="Wingdings" pitchFamily="2" charset="2"/>
              </a:rPr>
              <a:t>Artificial Intelligence (HAI) Lab</a:t>
            </a:r>
            <a:endParaRPr lang="en-US" altLang="ko-KR" sz="600" dirty="0">
              <a:solidFill>
                <a:srgbClr val="BCBCBC"/>
              </a:solidFill>
              <a:latin typeface="Montserrat SemiBold" pitchFamily="2" charset="0"/>
              <a:cs typeface="Poppins SemiBold" panose="00000700000000000000" pitchFamily="2" charset="0"/>
              <a:sym typeface="Wingdings" pitchFamily="2" charset="2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45D03B49-D177-43F4-BBBF-061583C27563}"/>
              </a:ext>
            </a:extLst>
          </p:cNvPr>
          <p:cNvCxnSpPr>
            <a:stCxn id="18" idx="1"/>
            <a:endCxn id="18" idx="1"/>
          </p:cNvCxnSpPr>
          <p:nvPr userDrawn="1"/>
        </p:nvCxnSpPr>
        <p:spPr>
          <a:xfrm>
            <a:off x="1066878" y="660338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B0E19EB-A2E6-4F15-A756-116FA58B7ED1}"/>
              </a:ext>
            </a:extLst>
          </p:cNvPr>
          <p:cNvCxnSpPr/>
          <p:nvPr userDrawn="1"/>
        </p:nvCxnSpPr>
        <p:spPr>
          <a:xfrm>
            <a:off x="1081165" y="6529189"/>
            <a:ext cx="0" cy="140493"/>
          </a:xfrm>
          <a:prstGeom prst="line">
            <a:avLst/>
          </a:prstGeom>
          <a:ln w="9525">
            <a:solidFill>
              <a:srgbClr val="BCBC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0820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내지(상단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6">
            <a:extLst>
              <a:ext uri="{FF2B5EF4-FFF2-40B4-BE49-F238E27FC236}">
                <a16:creationId xmlns:a16="http://schemas.microsoft.com/office/drawing/2014/main" id="{FE6D4F34-770B-4884-84A7-B8E82B37BC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22075" y="6604847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8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A562A8-5F95-4476-9EE4-6423B0C1B459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CC963D4-292B-4030-BF50-0B36D4130DED}"/>
              </a:ext>
            </a:extLst>
          </p:cNvPr>
          <p:cNvSpPr/>
          <p:nvPr userDrawn="1"/>
        </p:nvSpPr>
        <p:spPr>
          <a:xfrm>
            <a:off x="331080" y="6466405"/>
            <a:ext cx="75484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b="1" dirty="0">
                <a:solidFill>
                  <a:srgbClr val="BCBCBC"/>
                </a:solidFill>
                <a:latin typeface="Montserrat" pitchFamily="2" charset="0"/>
                <a:cs typeface="Poppins SemiBold" panose="00000700000000000000" pitchFamily="2" charset="0"/>
                <a:sym typeface="Wingdings" pitchFamily="2" charset="2"/>
              </a:rPr>
              <a:t>HAI</a:t>
            </a:r>
            <a:r>
              <a:rPr lang="ko-KR" altLang="en-US" sz="1100" b="1" dirty="0">
                <a:solidFill>
                  <a:srgbClr val="BCBCBC"/>
                </a:solidFill>
                <a:latin typeface="Montserrat" pitchFamily="2" charset="0"/>
                <a:cs typeface="Poppins SemiBold" panose="00000700000000000000" pitchFamily="2" charset="0"/>
                <a:sym typeface="Wingdings" pitchFamily="2" charset="2"/>
              </a:rPr>
              <a:t> </a:t>
            </a:r>
            <a:r>
              <a:rPr lang="en-US" altLang="ko-KR" sz="1100" b="1" dirty="0">
                <a:solidFill>
                  <a:srgbClr val="BCBCBC"/>
                </a:solidFill>
                <a:latin typeface="Montserrat" pitchFamily="2" charset="0"/>
                <a:cs typeface="Poppins SemiBold" panose="00000700000000000000" pitchFamily="2" charset="0"/>
                <a:sym typeface="Wingdings" pitchFamily="2" charset="2"/>
              </a:rPr>
              <a:t>Lab.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28029B-385E-42B7-A447-8B459B03CCFD}"/>
              </a:ext>
            </a:extLst>
          </p:cNvPr>
          <p:cNvSpPr/>
          <p:nvPr userDrawn="1"/>
        </p:nvSpPr>
        <p:spPr>
          <a:xfrm>
            <a:off x="1066878" y="6464889"/>
            <a:ext cx="25119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ko-KR" sz="600" dirty="0">
                <a:solidFill>
                  <a:srgbClr val="BCBCBC"/>
                </a:solidFill>
                <a:latin typeface="Montserrat SemiBold" pitchFamily="2" charset="0"/>
                <a:cs typeface="Poppins SemiBold" panose="00000700000000000000" pitchFamily="2" charset="0"/>
                <a:sym typeface="Wingdings" pitchFamily="2" charset="2"/>
              </a:rPr>
              <a:t>Hyperautomation </a:t>
            </a:r>
          </a:p>
          <a:p>
            <a:r>
              <a:rPr lang="fr-FR" altLang="ko-KR" sz="600" dirty="0">
                <a:solidFill>
                  <a:srgbClr val="BCBCBC"/>
                </a:solidFill>
                <a:latin typeface="Montserrat SemiBold" pitchFamily="2" charset="0"/>
                <a:cs typeface="Poppins SemiBold" panose="00000700000000000000" pitchFamily="2" charset="0"/>
                <a:sym typeface="Wingdings" pitchFamily="2" charset="2"/>
              </a:rPr>
              <a:t>Artificial Intelligence (HAI) Lab</a:t>
            </a:r>
            <a:endParaRPr lang="en-US" altLang="ko-KR" sz="600" dirty="0">
              <a:solidFill>
                <a:srgbClr val="BCBCBC"/>
              </a:solidFill>
              <a:latin typeface="Montserrat SemiBold" pitchFamily="2" charset="0"/>
              <a:cs typeface="Poppins SemiBold" panose="00000700000000000000" pitchFamily="2" charset="0"/>
              <a:sym typeface="Wingdings" pitchFamily="2" charset="2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87D45D1-73B9-4964-8078-F5A2D94E0E90}"/>
              </a:ext>
            </a:extLst>
          </p:cNvPr>
          <p:cNvCxnSpPr>
            <a:stCxn id="5" idx="1"/>
            <a:endCxn id="5" idx="1"/>
          </p:cNvCxnSpPr>
          <p:nvPr userDrawn="1"/>
        </p:nvCxnSpPr>
        <p:spPr>
          <a:xfrm>
            <a:off x="1066878" y="660338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FD65546-C505-4106-8EE1-0A228C9CFB66}"/>
              </a:ext>
            </a:extLst>
          </p:cNvPr>
          <p:cNvCxnSpPr/>
          <p:nvPr userDrawn="1"/>
        </p:nvCxnSpPr>
        <p:spPr>
          <a:xfrm>
            <a:off x="1081165" y="6529189"/>
            <a:ext cx="0" cy="140493"/>
          </a:xfrm>
          <a:prstGeom prst="line">
            <a:avLst/>
          </a:prstGeom>
          <a:ln w="9525">
            <a:solidFill>
              <a:srgbClr val="BCBC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20823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-내지(하단)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36F25C1-E8EC-4991-9257-CF9AA4146A55}"/>
              </a:ext>
            </a:extLst>
          </p:cNvPr>
          <p:cNvGrpSpPr/>
          <p:nvPr/>
        </p:nvGrpSpPr>
        <p:grpSpPr>
          <a:xfrm>
            <a:off x="372756" y="6198956"/>
            <a:ext cx="4259569" cy="510009"/>
            <a:chOff x="372756" y="6198956"/>
            <a:chExt cx="4259569" cy="51000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A48E507-A550-4D63-BC7B-635DCFAE8BAE}"/>
                </a:ext>
              </a:extLst>
            </p:cNvPr>
            <p:cNvGrpSpPr/>
            <p:nvPr/>
          </p:nvGrpSpPr>
          <p:grpSpPr>
            <a:xfrm>
              <a:off x="1365495" y="6447355"/>
              <a:ext cx="3266830" cy="261610"/>
              <a:chOff x="1365495" y="6447355"/>
              <a:chExt cx="3266830" cy="261610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6684312-C860-4ACD-8824-E5AC521C49C2}"/>
                  </a:ext>
                </a:extLst>
              </p:cNvPr>
              <p:cNvSpPr/>
              <p:nvPr/>
            </p:nvSpPr>
            <p:spPr>
              <a:xfrm>
                <a:off x="1365495" y="6447355"/>
                <a:ext cx="754847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100" b="1">
                    <a:solidFill>
                      <a:srgbClr val="BCBCBC"/>
                    </a:solidFill>
                    <a:latin typeface="Montserrat" pitchFamily="2" charset="0"/>
                    <a:cs typeface="Poppins SemiBold" panose="00000700000000000000" pitchFamily="2" charset="0"/>
                    <a:sym typeface="Wingdings" pitchFamily="2" charset="2"/>
                  </a:rPr>
                  <a:t>HAI</a:t>
                </a:r>
                <a:r>
                  <a:rPr lang="ko-KR" altLang="en-US" sz="1100" b="1">
                    <a:solidFill>
                      <a:srgbClr val="BCBCBC"/>
                    </a:solidFill>
                    <a:latin typeface="Montserrat" pitchFamily="2" charset="0"/>
                    <a:cs typeface="Poppins SemiBold" panose="00000700000000000000" pitchFamily="2" charset="0"/>
                    <a:sym typeface="Wingdings" pitchFamily="2" charset="2"/>
                  </a:rPr>
                  <a:t> </a:t>
                </a:r>
                <a:r>
                  <a:rPr lang="en-US" altLang="ko-KR" sz="1100" b="1">
                    <a:solidFill>
                      <a:srgbClr val="BCBCBC"/>
                    </a:solidFill>
                    <a:latin typeface="Montserrat" pitchFamily="2" charset="0"/>
                    <a:cs typeface="Poppins SemiBold" panose="00000700000000000000" pitchFamily="2" charset="0"/>
                    <a:sym typeface="Wingdings" pitchFamily="2" charset="2"/>
                  </a:rPr>
                  <a:t>Lab.</a:t>
                </a:r>
                <a:endParaRPr lang="en-US" altLang="ko-KR" sz="1100" b="1" dirty="0">
                  <a:solidFill>
                    <a:srgbClr val="BCBCBC"/>
                  </a:solidFill>
                  <a:latin typeface="Montserrat" pitchFamily="2" charset="0"/>
                  <a:cs typeface="Poppins SemiBold" panose="00000700000000000000" pitchFamily="2" charset="0"/>
                  <a:sym typeface="Wingdings" pitchFamily="2" charset="2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41CB1401-6C49-4AB8-B040-17A06C8A5ED1}"/>
                  </a:ext>
                </a:extLst>
              </p:cNvPr>
              <p:cNvSpPr/>
              <p:nvPr/>
            </p:nvSpPr>
            <p:spPr>
              <a:xfrm>
                <a:off x="2120342" y="6471169"/>
                <a:ext cx="2511983" cy="1846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fr-FR" altLang="ko-KR" sz="600">
                    <a:solidFill>
                      <a:srgbClr val="BCBCBC"/>
                    </a:solidFill>
                    <a:latin typeface="Montserrat SemiBold" pitchFamily="2" charset="0"/>
                    <a:cs typeface="Poppins SemiBold" panose="00000700000000000000" pitchFamily="2" charset="0"/>
                    <a:sym typeface="Wingdings" pitchFamily="2" charset="2"/>
                  </a:rPr>
                  <a:t>Hyperautomation Artificial Intelligence (HAI) Lab</a:t>
                </a:r>
                <a:endParaRPr lang="en-US" altLang="ko-KR" sz="600" dirty="0">
                  <a:solidFill>
                    <a:srgbClr val="BCBCBC"/>
                  </a:solidFill>
                  <a:latin typeface="Montserrat SemiBold" pitchFamily="2" charset="0"/>
                  <a:cs typeface="Poppins SemiBold" panose="00000700000000000000" pitchFamily="2" charset="0"/>
                  <a:sym typeface="Wingdings" pitchFamily="2" charset="2"/>
                </a:endParaRPr>
              </a:p>
            </p:txBody>
          </p: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E44D7FE0-C57B-48E7-8474-F9A00D94E4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2258" y="6515100"/>
                <a:ext cx="0" cy="111919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3B559FB-FCB3-4E5C-B279-D9407DFB4453}"/>
                </a:ext>
              </a:extLst>
            </p:cNvPr>
            <p:cNvGrpSpPr/>
            <p:nvPr/>
          </p:nvGrpSpPr>
          <p:grpSpPr>
            <a:xfrm>
              <a:off x="372756" y="6198956"/>
              <a:ext cx="932334" cy="451796"/>
              <a:chOff x="372756" y="6198956"/>
              <a:chExt cx="932334" cy="451796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80DA1238-0F46-4823-895F-D75F2547A5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2756" y="6199384"/>
                <a:ext cx="410579" cy="440699"/>
              </a:xfrm>
              <a:prstGeom prst="rect">
                <a:avLst/>
              </a:prstGeom>
            </p:spPr>
          </p:pic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BE23A018-0744-4DC0-B8F7-F916E4BB7F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2318" y="6198956"/>
                <a:ext cx="432772" cy="451796"/>
              </a:xfrm>
              <a:prstGeom prst="rect">
                <a:avLst/>
              </a:prstGeom>
            </p:spPr>
          </p:pic>
        </p:grpSp>
      </p:grpSp>
      <p:sp>
        <p:nvSpPr>
          <p:cNvPr id="16" name="슬라이드 번호 개체 틀 6">
            <a:extLst>
              <a:ext uri="{FF2B5EF4-FFF2-40B4-BE49-F238E27FC236}">
                <a16:creationId xmlns:a16="http://schemas.microsoft.com/office/drawing/2014/main" id="{CB1513E4-E9DD-4DB7-B49D-10448F8F1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22075" y="6604847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8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A562A8-5F95-4476-9EE4-6423B0C1B459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18097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내지(빈공간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781F636-D27B-4A64-8998-1B5ED948E7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22075" y="6604847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8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A562A8-5F95-4476-9EE4-6423B0C1B459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599417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838366-16DE-4DAC-A3E3-3207D490B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459A19-FA05-4B3E-B0CA-CB830ABD7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538E91-2777-4F6D-8F96-B8165F136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A5557C-7270-4A7D-A4DB-210130A69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51E91B-7457-433B-84BE-13EAF32E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6112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27A4A-9EB1-49F7-9A8E-1EB5576A8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FB364D-1A91-4FDA-A111-C8E64A49CB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5BF305-1F3E-4DAE-8C34-AA2FED1946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B3628B-3AB9-484B-B343-2E23179B8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3577EA-EE45-4908-87CC-08A75A87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F7C05D-A988-412E-A5FB-78CE6C94F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7836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E024D-3F09-4B1F-8511-779C12B8D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2ECA09-0D6B-4D12-8356-25903CDB9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70DAEB-51E5-4680-999E-FFCDFEA2A3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50C9D84-530C-4B0E-AB1B-225324202B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DC8D6E0-895C-4B7D-92E7-14FC6A331B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960075-C51F-4BE7-8069-9F57EF93A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3E51F3-8639-4E4A-836B-6F6AE70B2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6235DEE-E10F-4E6C-8F11-4AD42D315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302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내지(상단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68E572-1AB8-4DD9-8AD1-267EF36C1D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22075" y="6492875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8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A562A8-5F95-4476-9EE4-6423B0C1B459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4214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A65849-76C9-46F8-AD1C-341ED3E3E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781EB6-599D-45A0-BF58-9D1DC3308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0484A6-8D21-40CB-851C-7F5D47B40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CC08B0-766E-4144-A4AA-6216B8414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7428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3DAEB-6C33-4C22-8756-340E39632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E2EDA9-C12E-4E60-B55A-19F0F0E4F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1298F5-6629-4EA5-B4D3-8C5805CBA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20FC41-2E09-4E5E-BE3D-1246EFD86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3C9DB7-D78E-4D77-A48C-66B484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496B57-A88F-4808-BF8F-EE5A324A0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4701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E9D5FB-DF8C-4619-AB29-F927BABE0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AC5CB9-C75C-4A8E-A3A7-CEB2F699BF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F3D4D8-3CF7-4005-A163-73622C5FA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8591C7-3D08-498A-BC31-67BA92DFF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A5D87A-DBDF-4E96-AAD0-EBA55A782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B214F2-10B5-4232-AC5D-E7FC94E3E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693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60A62-B3BD-42A5-BC9A-8D209896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6DD553-BB50-44D4-BB27-ED5CDE31F2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2FEAB5-E1DD-4CB9-A053-9E1011BE3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827D54-78E6-4B44-BF6F-B1771EF02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E51F7C-235A-421C-B624-0191D6A73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0488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D3C4FB-001D-4081-BA3B-BD7EA99DBD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202DCA-D70E-4975-858F-2AA55111B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9A50EC-1500-44F1-B905-2D7B97C86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BBF34A-3E62-4C13-A34A-B72878214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13074D-D617-4E8B-8745-2CF8FFC4E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244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-내지(하단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6">
            <a:extLst>
              <a:ext uri="{FF2B5EF4-FFF2-40B4-BE49-F238E27FC236}">
                <a16:creationId xmlns:a16="http://schemas.microsoft.com/office/drawing/2014/main" id="{D557A8F0-F184-48A8-BBF2-18F5F10094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22075" y="6492875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8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A562A8-5F95-4476-9EE4-6423B0C1B459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8918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내지(빈공간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6">
            <a:extLst>
              <a:ext uri="{FF2B5EF4-FFF2-40B4-BE49-F238E27FC236}">
                <a16:creationId xmlns:a16="http://schemas.microsoft.com/office/drawing/2014/main" id="{DA423DAF-A386-4456-828B-12AC06DFA8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22075" y="6492875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8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A562A8-5F95-4476-9EE4-6423B0C1B459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75877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838366-16DE-4DAC-A3E3-3207D490B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459A19-FA05-4B3E-B0CA-CB830ABD7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538E91-2777-4F6D-8F96-B8165F136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A5557C-7270-4A7D-A4DB-210130A69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51E91B-7457-433B-84BE-13EAF32E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215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27A4A-9EB1-49F7-9A8E-1EB5576A8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FB364D-1A91-4FDA-A111-C8E64A49CB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5BF305-1F3E-4DAE-8C34-AA2FED1946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B3628B-3AB9-484B-B343-2E23179B8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3577EA-EE45-4908-87CC-08A75A87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F7C05D-A988-412E-A5FB-78CE6C94F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831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E024D-3F09-4B1F-8511-779C12B8D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2ECA09-0D6B-4D12-8356-25903CDB9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70DAEB-51E5-4680-999E-FFCDFEA2A3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50C9D84-530C-4B0E-AB1B-225324202B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DC8D6E0-895C-4B7D-92E7-14FC6A331B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960075-C51F-4BE7-8069-9F57EF93A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3E51F3-8639-4E4A-836B-6F6AE70B2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6235DEE-E10F-4E6C-8F11-4AD42D315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506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A65849-76C9-46F8-AD1C-341ED3E3E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781EB6-599D-45A0-BF58-9D1DC3308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0484A6-8D21-40CB-851C-7F5D47B40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CC08B0-766E-4144-A4AA-6216B8414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430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3DAEB-6C33-4C22-8756-340E39632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E2EDA9-C12E-4E60-B55A-19F0F0E4F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1298F5-6629-4EA5-B4D3-8C5805CBA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20FC41-2E09-4E5E-BE3D-1246EFD86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3C9DB7-D78E-4D77-A48C-66B484AF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496B57-A88F-4808-BF8F-EE5A324A0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6977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A0EFA6-BF8A-4C83-BE65-799609E8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0976E5-CE85-4628-B5E3-DC527FFBF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1F6D6F-4CE6-4147-819E-F769AA091B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3C0B9C-06C7-4751-B280-C3871C511A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FDEBDC-0349-43B3-A403-7DC1E1E7BA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983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60" r:id="rId4"/>
    <p:sldLayoutId id="2147483651" r:id="rId5"/>
    <p:sldLayoutId id="2147483652" r:id="rId6"/>
    <p:sldLayoutId id="2147483653" r:id="rId7"/>
    <p:sldLayoutId id="2147483654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A0EFA6-BF8A-4C83-BE65-799609E8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0976E5-CE85-4628-B5E3-DC527FFBF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1F6D6F-4CE6-4147-819E-F769AA091B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3C0B9C-06C7-4751-B280-C3871C511A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FDEBDC-0349-43B3-A403-7DC1E1E7BA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6A8F1-0A98-40DD-90C4-E49FD99F8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953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18" Type="http://schemas.openxmlformats.org/officeDocument/2006/relationships/image" Target="../media/image2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19" Type="http://schemas.openxmlformats.org/officeDocument/2006/relationships/image" Target="../media/image25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DE51E5F-2777-4860-9DC4-E2CBDC0594A6}"/>
              </a:ext>
            </a:extLst>
          </p:cNvPr>
          <p:cNvSpPr/>
          <p:nvPr/>
        </p:nvSpPr>
        <p:spPr>
          <a:xfrm>
            <a:off x="5577917" y="6178290"/>
            <a:ext cx="3172992" cy="463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b="1" dirty="0">
                <a:solidFill>
                  <a:prstClr val="white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itchFamily="2" charset="2"/>
              </a:rPr>
              <a:t>Intern</a:t>
            </a:r>
            <a:endParaRPr kumimoji="0" lang="en-US" altLang="ko-KR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Wingdings" pitchFamily="2" charset="2"/>
            </a:endParaRPr>
          </a:p>
          <a:p>
            <a:pPr marL="0" marR="0" lvl="0" indent="0" algn="l" defTabSz="914400" rtl="0" eaLnBrk="1" fontAlgn="auto" latinLnBrk="1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itchFamily="2" charset="2"/>
              </a:rPr>
              <a:t>dladnffl@naver.com</a:t>
            </a:r>
            <a:endParaRPr kumimoji="0" lang="en-US" altLang="ko-KR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Wingdings" pitchFamily="2" charset="2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961E30D-5348-40CD-BCF1-0977DAE88DA1}"/>
              </a:ext>
            </a:extLst>
          </p:cNvPr>
          <p:cNvSpPr/>
          <p:nvPr/>
        </p:nvSpPr>
        <p:spPr>
          <a:xfrm>
            <a:off x="5577917" y="6016050"/>
            <a:ext cx="195673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b="1" dirty="0">
                <a:solidFill>
                  <a:prstClr val="white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itchFamily="2" charset="2"/>
              </a:rPr>
              <a:t>Uri</a:t>
            </a:r>
            <a:r>
              <a:rPr kumimoji="0" lang="en-US" altLang="ko-KR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itchFamily="2" charset="2"/>
              </a:rPr>
              <a:t>, </a:t>
            </a:r>
            <a:r>
              <a:rPr lang="en-US" altLang="ko-KR" sz="1100" b="1" dirty="0">
                <a:solidFill>
                  <a:prstClr val="white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itchFamily="2" charset="2"/>
              </a:rPr>
              <a:t>LIM</a:t>
            </a:r>
            <a:endParaRPr kumimoji="0" lang="en-US" altLang="ko-KR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Wingdings" pitchFamily="2" charset="2"/>
            </a:endParaRPr>
          </a:p>
        </p:txBody>
      </p:sp>
      <p:sp>
        <p:nvSpPr>
          <p:cNvPr id="2" name="직사각형 10">
            <a:extLst>
              <a:ext uri="{FF2B5EF4-FFF2-40B4-BE49-F238E27FC236}">
                <a16:creationId xmlns:a16="http://schemas.microsoft.com/office/drawing/2014/main" id="{A7100460-51C6-F0C6-6B24-1C0EEAB1807A}"/>
              </a:ext>
            </a:extLst>
          </p:cNvPr>
          <p:cNvSpPr/>
          <p:nvPr/>
        </p:nvSpPr>
        <p:spPr>
          <a:xfrm>
            <a:off x="287883" y="1460046"/>
            <a:ext cx="5052213" cy="41069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72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-7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12700" dist="38100" dir="2700000" algn="tl" rotWithShape="0">
                    <a:prstClr val="black"/>
                  </a:outerShdw>
                </a:effectLst>
                <a:uLnTx/>
                <a:uFillTx/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2025. 05. 28</a:t>
            </a:r>
          </a:p>
        </p:txBody>
      </p:sp>
      <p:sp>
        <p:nvSpPr>
          <p:cNvPr id="5" name="직사각형 10">
            <a:extLst>
              <a:ext uri="{FF2B5EF4-FFF2-40B4-BE49-F238E27FC236}">
                <a16:creationId xmlns:a16="http://schemas.microsoft.com/office/drawing/2014/main" id="{37D89DC0-A983-0A2E-D868-4DB51D1DB4DD}"/>
              </a:ext>
            </a:extLst>
          </p:cNvPr>
          <p:cNvSpPr/>
          <p:nvPr/>
        </p:nvSpPr>
        <p:spPr>
          <a:xfrm>
            <a:off x="287882" y="2309027"/>
            <a:ext cx="11361574" cy="1308321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72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spc="-70" dirty="0">
                <a:solidFill>
                  <a:prstClr val="white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Montserrat SemiBold" pitchFamily="2" charset="0"/>
                <a:ea typeface="나눔바른고딕" panose="020B0600000101010101" charset="-127"/>
                <a:cs typeface="Poppins" panose="00000500000000000000" pitchFamily="2" charset="0"/>
              </a:rPr>
              <a:t>Super – Resolution on </a:t>
            </a:r>
            <a:r>
              <a:rPr lang="en-US" altLang="ko-KR" sz="2400" b="1" spc="-70">
                <a:solidFill>
                  <a:prstClr val="white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Montserrat SemiBold" pitchFamily="2" charset="0"/>
                <a:ea typeface="나눔바른고딕" panose="020B0600000101010101" charset="-127"/>
                <a:cs typeface="Poppins" panose="00000500000000000000" pitchFamily="2" charset="0"/>
              </a:rPr>
              <a:t>FFT Image</a:t>
            </a:r>
            <a:endParaRPr kumimoji="0" lang="en-US" altLang="ko-KR" sz="2400" b="1" i="0" u="none" strike="noStrike" kern="1200" cap="none" spc="-7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/>
                </a:outerShdw>
              </a:effectLst>
              <a:uLnTx/>
              <a:uFillTx/>
              <a:latin typeface="Montserrat SemiBold" pitchFamily="2" charset="0"/>
              <a:ea typeface="나눔바른고딕" panose="020B0600000101010101" charset="-127"/>
              <a:cs typeface="Poppins" panose="00000500000000000000" pitchFamily="2" charset="0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713EB25-0B2D-9945-CEAB-C43E95B04B45}"/>
              </a:ext>
            </a:extLst>
          </p:cNvPr>
          <p:cNvCxnSpPr>
            <a:cxnSpLocks/>
          </p:cNvCxnSpPr>
          <p:nvPr/>
        </p:nvCxnSpPr>
        <p:spPr>
          <a:xfrm>
            <a:off x="376578" y="2888282"/>
            <a:ext cx="1080000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10">
            <a:extLst>
              <a:ext uri="{FF2B5EF4-FFF2-40B4-BE49-F238E27FC236}">
                <a16:creationId xmlns:a16="http://schemas.microsoft.com/office/drawing/2014/main" id="{0B3FFE4F-D7D0-9817-5AC4-B5CB88BD1D54}"/>
              </a:ext>
            </a:extLst>
          </p:cNvPr>
          <p:cNvSpPr/>
          <p:nvPr/>
        </p:nvSpPr>
        <p:spPr>
          <a:xfrm>
            <a:off x="287883" y="2888283"/>
            <a:ext cx="10770642" cy="85529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72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1" i="0" u="none" strike="noStrike" kern="1200" cap="none" spc="-7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/>
                </a:outerShdw>
              </a:effectLst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FE8F8B-DC32-6C82-F5AA-F185AE048021}"/>
              </a:ext>
            </a:extLst>
          </p:cNvPr>
          <p:cNvSpPr txBox="1"/>
          <p:nvPr/>
        </p:nvSpPr>
        <p:spPr>
          <a:xfrm>
            <a:off x="466725" y="4127067"/>
            <a:ext cx="3638931" cy="431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70" dirty="0">
                <a:solidFill>
                  <a:prstClr val="white"/>
                </a:solidFill>
                <a:effectLst>
                  <a:outerShdw blurRad="12700" dist="38100" dir="2700000" algn="tl" rotWithShape="0">
                    <a:prstClr val="black"/>
                  </a:outerShdw>
                </a:effectLst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  <a:sym typeface="Wingdings" pitchFamily="2" charset="2"/>
              </a:rPr>
              <a:t>임우리</a:t>
            </a:r>
            <a:endParaRPr lang="en-US" altLang="ko-KR" sz="2000" b="1" spc="-70" dirty="0">
              <a:solidFill>
                <a:prstClr val="white"/>
              </a:solidFill>
              <a:effectLst>
                <a:outerShdw blurRad="12700" dist="38100" dir="2700000" algn="tl" rotWithShape="0">
                  <a:prstClr val="black"/>
                </a:outerShdw>
              </a:effectLst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93293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C89E345A-142B-4881-8EDB-97072F2FFE17}"/>
              </a:ext>
            </a:extLst>
          </p:cNvPr>
          <p:cNvSpPr txBox="1">
            <a:spLocks/>
          </p:cNvSpPr>
          <p:nvPr/>
        </p:nvSpPr>
        <p:spPr>
          <a:xfrm>
            <a:off x="416814" y="279840"/>
            <a:ext cx="9959086" cy="4081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Pretendard" panose="02000503000000020004" pitchFamily="50" charset="-127"/>
                <a:cs typeface="Pretendard" panose="02000503000000020004" pitchFamily="50" charset="-127"/>
              </a:rPr>
              <a:t>Super – Resolution on FFT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슬라이드 번호 개체 틀 1">
            <a:extLst>
              <a:ext uri="{FF2B5EF4-FFF2-40B4-BE49-F238E27FC236}">
                <a16:creationId xmlns:a16="http://schemas.microsoft.com/office/drawing/2014/main" id="{0B73EF22-C5B7-4D20-9CD7-C2D3E43B42A8}"/>
              </a:ext>
            </a:extLst>
          </p:cNvPr>
          <p:cNvSpPr txBox="1">
            <a:spLocks/>
          </p:cNvSpPr>
          <p:nvPr/>
        </p:nvSpPr>
        <p:spPr>
          <a:xfrm>
            <a:off x="11522075" y="6604847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A562A8-5F95-4476-9EE4-6423B0C1B459}" type="slidenum">
              <a:rPr kumimoji="0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6F7C15-3C50-CED3-7C4A-A8087DCD0BE6}"/>
              </a:ext>
            </a:extLst>
          </p:cNvPr>
          <p:cNvSpPr txBox="1"/>
          <p:nvPr/>
        </p:nvSpPr>
        <p:spPr>
          <a:xfrm>
            <a:off x="460103" y="1044308"/>
            <a:ext cx="9447295" cy="42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172394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Data</a:t>
            </a:r>
          </a:p>
        </p:txBody>
      </p: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37D93489-8776-48B8-8326-924BAEBF0347}"/>
              </a:ext>
            </a:extLst>
          </p:cNvPr>
          <p:cNvCxnSpPr/>
          <p:nvPr/>
        </p:nvCxnSpPr>
        <p:spPr>
          <a:xfrm>
            <a:off x="0" y="1268460"/>
            <a:ext cx="358140" cy="0"/>
          </a:xfrm>
          <a:prstGeom prst="line">
            <a:avLst/>
          </a:prstGeom>
          <a:ln w="19050">
            <a:solidFill>
              <a:srgbClr val="1723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20F72378-9634-4012-A1E2-B5C79CAB4536}"/>
              </a:ext>
            </a:extLst>
          </p:cNvPr>
          <p:cNvSpPr txBox="1"/>
          <p:nvPr/>
        </p:nvSpPr>
        <p:spPr>
          <a:xfrm>
            <a:off x="358140" y="1469285"/>
            <a:ext cx="11261560" cy="788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Random signal 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생성 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 FFT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Patch 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저장</a:t>
            </a:r>
            <a:endParaRPr lang="en-US" altLang="ko-KR" sz="1600" dirty="0">
              <a:solidFill>
                <a:prstClr val="black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prstClr val="black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E45A2E-F9CA-2059-A7BF-270F36557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103" y="3121285"/>
            <a:ext cx="4110343" cy="1213448"/>
          </a:xfrm>
          <a:prstGeom prst="rect">
            <a:avLst/>
          </a:prstGeom>
        </p:spPr>
      </p:pic>
      <p:pic>
        <p:nvPicPr>
          <p:cNvPr id="7" name="그림 6" descr="스크린샷, 라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7EF3F0B-D44E-0C71-E0BE-59D3C8405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004" y="2857119"/>
            <a:ext cx="2305955" cy="174178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50" name="그룹 49">
            <a:extLst>
              <a:ext uri="{FF2B5EF4-FFF2-40B4-BE49-F238E27FC236}">
                <a16:creationId xmlns:a16="http://schemas.microsoft.com/office/drawing/2014/main" id="{9E387DF6-ECF7-3A03-7114-1006E82FB81C}"/>
              </a:ext>
            </a:extLst>
          </p:cNvPr>
          <p:cNvGrpSpPr/>
          <p:nvPr/>
        </p:nvGrpSpPr>
        <p:grpSpPr>
          <a:xfrm>
            <a:off x="8659517" y="1526636"/>
            <a:ext cx="2862558" cy="4402746"/>
            <a:chOff x="8548260" y="1505530"/>
            <a:chExt cx="2862558" cy="4402746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A5AD9AC1-F79B-9DD6-121C-9AEC766D833C}"/>
                </a:ext>
              </a:extLst>
            </p:cNvPr>
            <p:cNvGrpSpPr/>
            <p:nvPr/>
          </p:nvGrpSpPr>
          <p:grpSpPr>
            <a:xfrm>
              <a:off x="8552159" y="1505530"/>
              <a:ext cx="2858659" cy="4402746"/>
              <a:chOff x="8552159" y="1505530"/>
              <a:chExt cx="2858659" cy="4402746"/>
            </a:xfrm>
          </p:grpSpPr>
          <p:pic>
            <p:nvPicPr>
              <p:cNvPr id="9" name="그림 8" descr="블루, 라인, 스크린샷, 블랙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040F2C61-25D6-6739-D5B2-D599AAA1B9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09144" y="5206602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1" name="그림 10" descr="블랙, 어둠, 빛, 밤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847A6CB9-92AB-A8BF-7DD4-E6EBECBC41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52159" y="1505530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3" name="그림 12" descr="양초, 스크린샷, 라인, 블랙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3B9BC422-42EB-8051-3F4D-B5B5AA6F09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32335" y="1505530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B32BFE8D-741F-6385-5D62-0D38057F9771}"/>
                </a:ext>
              </a:extLst>
            </p:cNvPr>
            <p:cNvGrpSpPr/>
            <p:nvPr/>
          </p:nvGrpSpPr>
          <p:grpSpPr>
            <a:xfrm>
              <a:off x="8552159" y="1505530"/>
              <a:ext cx="2855617" cy="1626942"/>
              <a:chOff x="8552159" y="1505530"/>
              <a:chExt cx="2855617" cy="1626942"/>
            </a:xfrm>
          </p:grpSpPr>
          <p:pic>
            <p:nvPicPr>
              <p:cNvPr id="15" name="그림 14" descr="양초, 블랙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E814C96A-C3B5-2F37-C7ED-9FE20B69FC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06102" y="1505530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그림 16" descr="블랙, 어둠, 라인, 스크린샷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0D858B5D-94D6-36D0-2D39-E722EBE770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52159" y="2430798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0" name="그림 19" descr="블랙, 어둠, 스크린샷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B8B7843F-50ED-0852-7885-9799D177B8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32335" y="2430798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C2A9FC1B-C3CC-8CF7-A9BB-7187BDDAAC2F}"/>
                </a:ext>
              </a:extLst>
            </p:cNvPr>
            <p:cNvGrpSpPr/>
            <p:nvPr/>
          </p:nvGrpSpPr>
          <p:grpSpPr>
            <a:xfrm>
              <a:off x="8552159" y="2430798"/>
              <a:ext cx="2853307" cy="1626942"/>
              <a:chOff x="8552159" y="2430798"/>
              <a:chExt cx="2853307" cy="1626942"/>
            </a:xfrm>
          </p:grpSpPr>
          <p:pic>
            <p:nvPicPr>
              <p:cNvPr id="22" name="그림 21" descr="블랙, 스크린샷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520BEF83-91E4-35BB-6B31-BFB2A0C6E4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03792" y="2430798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4" name="그림 23" descr="스크린샷, 라인, 블랙, 블루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5B3DBCDF-668A-2306-73A4-1CF4BB592B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52159" y="3356066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6" name="그림 25" descr="스크린샷, 라인, 블랙, 블루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56F2B538-1787-CA21-11A3-9B8C72AAB9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32335" y="3356066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23B444DE-E18D-C3B0-303E-19C33F4C5BD7}"/>
                </a:ext>
              </a:extLst>
            </p:cNvPr>
            <p:cNvGrpSpPr/>
            <p:nvPr/>
          </p:nvGrpSpPr>
          <p:grpSpPr>
            <a:xfrm>
              <a:off x="8552159" y="3356066"/>
              <a:ext cx="2853307" cy="1626942"/>
              <a:chOff x="8552159" y="3356066"/>
              <a:chExt cx="2853307" cy="1626942"/>
            </a:xfrm>
          </p:grpSpPr>
          <p:pic>
            <p:nvPicPr>
              <p:cNvPr id="28" name="그림 27" descr="라인, 양초, 블랙, 빛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F9D82220-7BFA-4D45-3F68-D320DAD2FE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03792" y="3356066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31" name="그림 30" descr="블랙, 스크린샷, 양초, 어둠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183B52ED-5D8A-9393-2AA5-C398CC6274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52159" y="4281334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33" name="그림 32" descr="블랙, 라인, 블루, 어둠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39370C4C-5F87-D94D-567E-36EC37288A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32335" y="4281334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61F39FE0-5BE1-C99A-355D-CC0C465C4B5B}"/>
                </a:ext>
              </a:extLst>
            </p:cNvPr>
            <p:cNvGrpSpPr/>
            <p:nvPr/>
          </p:nvGrpSpPr>
          <p:grpSpPr>
            <a:xfrm>
              <a:off x="8548260" y="4281334"/>
              <a:ext cx="2854896" cy="1626942"/>
              <a:chOff x="8548260" y="4281334"/>
              <a:chExt cx="2854896" cy="1626942"/>
            </a:xfrm>
          </p:grpSpPr>
          <p:pic>
            <p:nvPicPr>
              <p:cNvPr id="35" name="그림 34" descr="블루, 라인, 다채로움, 일렉트릭 블루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45FB428E-DB25-D282-F0CA-161DFEEC63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01482" y="4281334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51" name="그림 50" descr="라인, 양초, 블루, 다채로움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928197DD-A3E1-E200-FFA1-C24C3CB84A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48260" y="5206602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52" name="그림 51" descr="라인, 블루, 블랙, 다채로움이(가) 표시된 사진&#10;&#10;AI가 생성한 콘텐츠는 부정확할 수 있습니다.">
                <a:extLst>
                  <a:ext uri="{FF2B5EF4-FFF2-40B4-BE49-F238E27FC236}">
                    <a16:creationId xmlns:a16="http://schemas.microsoft.com/office/drawing/2014/main" id="{64CE5E35-BD43-6F6F-E854-E380307A97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32335" y="5206602"/>
                <a:ext cx="701674" cy="7016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  <p:sp>
        <p:nvSpPr>
          <p:cNvPr id="53" name="화살표: 오른쪽 52">
            <a:extLst>
              <a:ext uri="{FF2B5EF4-FFF2-40B4-BE49-F238E27FC236}">
                <a16:creationId xmlns:a16="http://schemas.microsoft.com/office/drawing/2014/main" id="{1A9A5A34-81C0-A263-40A9-6A592C2E87C2}"/>
              </a:ext>
            </a:extLst>
          </p:cNvPr>
          <p:cNvSpPr/>
          <p:nvPr/>
        </p:nvSpPr>
        <p:spPr>
          <a:xfrm>
            <a:off x="4809191" y="3624492"/>
            <a:ext cx="414068" cy="207034"/>
          </a:xfrm>
          <a:prstGeom prst="rightArrow">
            <a:avLst/>
          </a:prstGeom>
          <a:solidFill>
            <a:srgbClr val="0112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1248"/>
              </a:solidFill>
            </a:endParaRPr>
          </a:p>
        </p:txBody>
      </p:sp>
      <p:sp>
        <p:nvSpPr>
          <p:cNvPr id="54" name="화살표: 오른쪽 53">
            <a:extLst>
              <a:ext uri="{FF2B5EF4-FFF2-40B4-BE49-F238E27FC236}">
                <a16:creationId xmlns:a16="http://schemas.microsoft.com/office/drawing/2014/main" id="{5DAD7571-908D-4047-F4D3-7E77E3159883}"/>
              </a:ext>
            </a:extLst>
          </p:cNvPr>
          <p:cNvSpPr/>
          <p:nvPr/>
        </p:nvSpPr>
        <p:spPr>
          <a:xfrm>
            <a:off x="8006704" y="3624492"/>
            <a:ext cx="414068" cy="207034"/>
          </a:xfrm>
          <a:prstGeom prst="rightArrow">
            <a:avLst/>
          </a:prstGeom>
          <a:solidFill>
            <a:srgbClr val="0112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112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909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5C3A8-C4B2-7DA3-4CE9-937EA14A7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81DDE04E-D6B1-5FEC-DDF3-DF6186891ED1}"/>
              </a:ext>
            </a:extLst>
          </p:cNvPr>
          <p:cNvSpPr txBox="1">
            <a:spLocks/>
          </p:cNvSpPr>
          <p:nvPr/>
        </p:nvSpPr>
        <p:spPr>
          <a:xfrm>
            <a:off x="416814" y="279840"/>
            <a:ext cx="9959086" cy="4081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Pretendard" panose="02000503000000020004" pitchFamily="50" charset="-127"/>
                <a:cs typeface="Pretendard" panose="02000503000000020004" pitchFamily="50" charset="-127"/>
              </a:rPr>
              <a:t>Super – Resolution on FFT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슬라이드 번호 개체 틀 1">
            <a:extLst>
              <a:ext uri="{FF2B5EF4-FFF2-40B4-BE49-F238E27FC236}">
                <a16:creationId xmlns:a16="http://schemas.microsoft.com/office/drawing/2014/main" id="{B7FD1FED-6D94-C041-188D-5E0082B010D1}"/>
              </a:ext>
            </a:extLst>
          </p:cNvPr>
          <p:cNvSpPr txBox="1">
            <a:spLocks/>
          </p:cNvSpPr>
          <p:nvPr/>
        </p:nvSpPr>
        <p:spPr>
          <a:xfrm>
            <a:off x="11522075" y="6604847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A562A8-5F95-4476-9EE4-6423B0C1B459}" type="slidenum">
              <a:rPr kumimoji="0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C497F5-714E-663B-792A-8B77021CA9AF}"/>
              </a:ext>
            </a:extLst>
          </p:cNvPr>
          <p:cNvSpPr txBox="1"/>
          <p:nvPr/>
        </p:nvSpPr>
        <p:spPr>
          <a:xfrm>
            <a:off x="460103" y="1044308"/>
            <a:ext cx="9447295" cy="42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172394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Model</a:t>
            </a:r>
          </a:p>
        </p:txBody>
      </p: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874CC3A9-ADA5-DF20-3D58-6A044DE71F74}"/>
              </a:ext>
            </a:extLst>
          </p:cNvPr>
          <p:cNvCxnSpPr/>
          <p:nvPr/>
        </p:nvCxnSpPr>
        <p:spPr>
          <a:xfrm>
            <a:off x="0" y="1268460"/>
            <a:ext cx="358140" cy="0"/>
          </a:xfrm>
          <a:prstGeom prst="line">
            <a:avLst/>
          </a:prstGeom>
          <a:ln w="19050">
            <a:solidFill>
              <a:srgbClr val="1723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F61E28A5-E6BA-52EF-1503-1F2241981894}"/>
              </a:ext>
            </a:extLst>
          </p:cNvPr>
          <p:cNvSpPr txBox="1"/>
          <p:nvPr/>
        </p:nvSpPr>
        <p:spPr>
          <a:xfrm>
            <a:off x="358140" y="1469285"/>
            <a:ext cx="11261560" cy="418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Deep convolutional networks</a:t>
            </a:r>
            <a:r>
              <a:rPr lang="en-US" altLang="ko-KR" sz="1600" b="1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-    </a:t>
            </a:r>
            <a:r>
              <a:rPr lang="pt-BR" altLang="ko-KR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f1 = 9, f2 = 1, f3 = 5, n1 = 64, and n2 = 32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98EBDF7-B1F9-EE88-F8E1-4C2DD810B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702" y="3541975"/>
            <a:ext cx="7616303" cy="271699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2E6B653-C706-A1B3-6B64-CB8FDF527B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5568" y="2142115"/>
            <a:ext cx="4516573" cy="117391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57405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75830-4DC1-4468-299A-DCD3A9FC1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D2BBA5F5-770D-33C7-3CF3-666D45F46500}"/>
              </a:ext>
            </a:extLst>
          </p:cNvPr>
          <p:cNvSpPr txBox="1">
            <a:spLocks/>
          </p:cNvSpPr>
          <p:nvPr/>
        </p:nvSpPr>
        <p:spPr>
          <a:xfrm>
            <a:off x="416814" y="279840"/>
            <a:ext cx="9959086" cy="4081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Pretendard" panose="02000503000000020004" pitchFamily="50" charset="-127"/>
                <a:cs typeface="Pretendard" panose="02000503000000020004" pitchFamily="50" charset="-127"/>
              </a:rPr>
              <a:t>Super – Resolution on FFT</a:t>
            </a:r>
            <a:endParaRPr kumimoji="0" lang="ko-KR" altLang="en-US" sz="2400" b="1" i="0" u="none" strike="noStrike" kern="1200" cap="none" spc="-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슬라이드 번호 개체 틀 1">
            <a:extLst>
              <a:ext uri="{FF2B5EF4-FFF2-40B4-BE49-F238E27FC236}">
                <a16:creationId xmlns:a16="http://schemas.microsoft.com/office/drawing/2014/main" id="{E9C4CA53-7F5F-6F21-94F0-C9678BF925AC}"/>
              </a:ext>
            </a:extLst>
          </p:cNvPr>
          <p:cNvSpPr txBox="1">
            <a:spLocks/>
          </p:cNvSpPr>
          <p:nvPr/>
        </p:nvSpPr>
        <p:spPr>
          <a:xfrm>
            <a:off x="11522075" y="6604847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A562A8-5F95-4476-9EE4-6423B0C1B459}" type="slidenum">
              <a:rPr kumimoji="0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E99BDA-B37A-D3B0-0736-0A33387FD723}"/>
              </a:ext>
            </a:extLst>
          </p:cNvPr>
          <p:cNvSpPr txBox="1"/>
          <p:nvPr/>
        </p:nvSpPr>
        <p:spPr>
          <a:xfrm>
            <a:off x="460103" y="1044308"/>
            <a:ext cx="9447295" cy="42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172394"/>
                </a:solidFill>
                <a:effectLst/>
                <a:uLnTx/>
                <a:uFillTx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Result</a:t>
            </a:r>
          </a:p>
        </p:txBody>
      </p: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2A4F2EF2-DC4C-CC2F-6C8F-37B8B1F6D636}"/>
              </a:ext>
            </a:extLst>
          </p:cNvPr>
          <p:cNvCxnSpPr/>
          <p:nvPr/>
        </p:nvCxnSpPr>
        <p:spPr>
          <a:xfrm>
            <a:off x="0" y="1268460"/>
            <a:ext cx="358140" cy="0"/>
          </a:xfrm>
          <a:prstGeom prst="line">
            <a:avLst/>
          </a:prstGeom>
          <a:ln w="19050">
            <a:solidFill>
              <a:srgbClr val="1723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7EFEC671-BEC3-4B69-3CCD-F3EE2C52A193}"/>
              </a:ext>
            </a:extLst>
          </p:cNvPr>
          <p:cNvSpPr txBox="1"/>
          <p:nvPr/>
        </p:nvSpPr>
        <p:spPr>
          <a:xfrm>
            <a:off x="358140" y="1469285"/>
            <a:ext cx="11261560" cy="419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모든 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output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input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흐린 버전 같은 느낌</a:t>
            </a:r>
            <a:endParaRPr lang="en-US" altLang="ko-KR" sz="1600" dirty="0">
              <a:solidFill>
                <a:prstClr val="black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8BF94CF-FF13-584B-4037-A2C9EC14669A}"/>
              </a:ext>
            </a:extLst>
          </p:cNvPr>
          <p:cNvGrpSpPr/>
          <p:nvPr/>
        </p:nvGrpSpPr>
        <p:grpSpPr>
          <a:xfrm>
            <a:off x="6537123" y="2675992"/>
            <a:ext cx="5187549" cy="3526673"/>
            <a:chOff x="6537123" y="2675992"/>
            <a:chExt cx="5187549" cy="3526673"/>
          </a:xfrm>
        </p:grpSpPr>
        <p:pic>
          <p:nvPicPr>
            <p:cNvPr id="5" name="그림 4" descr="텍스트, 라인, 디자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CB399BE2-08DA-0B3C-5174-A439F40DFC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123" y="2675992"/>
              <a:ext cx="5187549" cy="1729183"/>
            </a:xfrm>
            <a:prstGeom prst="rect">
              <a:avLst/>
            </a:prstGeom>
          </p:spPr>
        </p:pic>
        <p:pic>
          <p:nvPicPr>
            <p:cNvPr id="7" name="그림 6" descr="텍스트, 직사각형, 라인, 디자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6B202F7C-482F-BCC2-28BC-B320917EB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123" y="4473482"/>
              <a:ext cx="5187548" cy="1729183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6D1F6AE-8784-679E-49B5-B2AAA9330609}"/>
              </a:ext>
            </a:extLst>
          </p:cNvPr>
          <p:cNvGrpSpPr/>
          <p:nvPr/>
        </p:nvGrpSpPr>
        <p:grpSpPr>
          <a:xfrm>
            <a:off x="982243" y="2673288"/>
            <a:ext cx="4918224" cy="3529377"/>
            <a:chOff x="982243" y="2673288"/>
            <a:chExt cx="4918224" cy="3529377"/>
          </a:xfrm>
        </p:grpSpPr>
        <p:pic>
          <p:nvPicPr>
            <p:cNvPr id="9" name="그림 8" descr="텍스트, 스크린샷, 화이트, 디자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D725B289-D158-8135-D21E-A9FA9B4924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2243" y="2673288"/>
              <a:ext cx="4918224" cy="1734590"/>
            </a:xfrm>
            <a:prstGeom prst="rect">
              <a:avLst/>
            </a:prstGeom>
          </p:spPr>
        </p:pic>
        <p:pic>
          <p:nvPicPr>
            <p:cNvPr id="11" name="그림 10" descr="텍스트, 디자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C83AA073-5DC7-6262-7CAB-0F520B2D54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909" y="4473482"/>
              <a:ext cx="4902892" cy="1729183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57A2523-C56D-7E87-7215-401166152876}"/>
              </a:ext>
            </a:extLst>
          </p:cNvPr>
          <p:cNvSpPr txBox="1"/>
          <p:nvPr/>
        </p:nvSpPr>
        <p:spPr>
          <a:xfrm>
            <a:off x="2359818" y="2257771"/>
            <a:ext cx="216307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/>
              <a:t>Sample </a:t>
            </a:r>
            <a:r>
              <a:rPr lang="ko-KR" altLang="en-US" sz="1100" dirty="0"/>
              <a:t>수</a:t>
            </a:r>
            <a:r>
              <a:rPr lang="en-US" altLang="ko-KR" sz="1100" dirty="0"/>
              <a:t>: 1, Epoch: 50 </a:t>
            </a:r>
            <a:endParaRPr lang="ko-KR" altLang="en-US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F13EB6-EB3D-1F66-5EC5-29F7ED6A15CA}"/>
              </a:ext>
            </a:extLst>
          </p:cNvPr>
          <p:cNvSpPr txBox="1"/>
          <p:nvPr/>
        </p:nvSpPr>
        <p:spPr>
          <a:xfrm>
            <a:off x="8049360" y="2257771"/>
            <a:ext cx="216307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/>
              <a:t>Sample </a:t>
            </a:r>
            <a:r>
              <a:rPr lang="ko-KR" altLang="en-US" sz="1100" dirty="0"/>
              <a:t>수</a:t>
            </a:r>
            <a:r>
              <a:rPr lang="en-US" altLang="ko-KR" sz="1100" dirty="0"/>
              <a:t>: 100, Epoch: 50 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933242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81C2EEB2-126A-4A82-8C07-D5856F7A77AD}"/>
              </a:ext>
            </a:extLst>
          </p:cNvPr>
          <p:cNvSpPr/>
          <p:nvPr/>
        </p:nvSpPr>
        <p:spPr>
          <a:xfrm>
            <a:off x="3247644" y="3136613"/>
            <a:ext cx="56967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Noto Sans CJK SC Bold" panose="020B0800000000000000" pitchFamily="34" charset="-127"/>
                <a:cs typeface="Poppins" panose="00000500000000000000" pitchFamily="2" charset="0"/>
              </a:rPr>
              <a:t>Thank you</a:t>
            </a:r>
          </a:p>
        </p:txBody>
      </p:sp>
      <p:sp>
        <p:nvSpPr>
          <p:cNvPr id="18" name="슬라이드 번호 개체 틀 1">
            <a:extLst>
              <a:ext uri="{FF2B5EF4-FFF2-40B4-BE49-F238E27FC236}">
                <a16:creationId xmlns:a16="http://schemas.microsoft.com/office/drawing/2014/main" id="{8F31CB62-4C84-4F82-B5CF-28FA5077D2A6}"/>
              </a:ext>
            </a:extLst>
          </p:cNvPr>
          <p:cNvSpPr txBox="1">
            <a:spLocks/>
          </p:cNvSpPr>
          <p:nvPr/>
        </p:nvSpPr>
        <p:spPr>
          <a:xfrm>
            <a:off x="11522075" y="6604847"/>
            <a:ext cx="587375" cy="365125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A562A8-5F95-4476-9EE4-6423B0C1B459}" type="slidenum">
              <a:rPr kumimoji="0" lang="en-US" altLang="ko-KR" sz="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D739EF7-911E-450C-9127-736AADBB91A3}"/>
              </a:ext>
            </a:extLst>
          </p:cNvPr>
          <p:cNvSpPr/>
          <p:nvPr/>
        </p:nvSpPr>
        <p:spPr>
          <a:xfrm>
            <a:off x="10548938" y="6597055"/>
            <a:ext cx="1129435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ko-KR" sz="900" b="0" i="0" u="none" strike="noStrike" kern="1200" cap="none" spc="0" normalizeH="0" baseline="0" noProof="0">
                <a:ln>
                  <a:noFill/>
                </a:ln>
                <a:solidFill>
                  <a:srgbClr val="BCBCBC"/>
                </a:solidFill>
                <a:effectLst/>
                <a:uLnTx/>
                <a:uFillTx/>
                <a:latin typeface="Montserrat SemiBold" pitchFamily="2" charset="0"/>
                <a:ea typeface="맑은 고딕" panose="020B0503020000020004" pitchFamily="50" charset="-127"/>
                <a:cs typeface="Poppins SemiBold" panose="00000700000000000000" pitchFamily="2" charset="0"/>
                <a:sym typeface="Wingdings" pitchFamily="2" charset="2"/>
              </a:rPr>
              <a:t>hai.snu.ac.kr</a:t>
            </a:r>
            <a:endParaRPr kumimoji="0" lang="en-US" altLang="ko-KR" sz="900" b="0" i="0" u="none" strike="noStrike" kern="1200" cap="none" spc="0" normalizeH="0" baseline="0" noProof="0" dirty="0">
              <a:ln>
                <a:noFill/>
              </a:ln>
              <a:solidFill>
                <a:srgbClr val="BCBCBC"/>
              </a:solidFill>
              <a:effectLst/>
              <a:uLnTx/>
              <a:uFillTx/>
              <a:latin typeface="Montserrat SemiBold" pitchFamily="2" charset="0"/>
              <a:ea typeface="맑은 고딕" panose="020B0503020000020004" pitchFamily="50" charset="-127"/>
              <a:cs typeface="Poppins SemiBold" panose="00000700000000000000" pitchFamily="2" charset="0"/>
              <a:sym typeface="Wingdings" pitchFamily="2" charset="2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13BA3F9-EF63-4B8A-A22E-47681F576C8F}"/>
              </a:ext>
            </a:extLst>
          </p:cNvPr>
          <p:cNvSpPr/>
          <p:nvPr/>
        </p:nvSpPr>
        <p:spPr>
          <a:xfrm>
            <a:off x="331080" y="6466405"/>
            <a:ext cx="75484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1200" cap="none" spc="0" normalizeH="0" baseline="0" noProof="0" dirty="0">
                <a:ln>
                  <a:noFill/>
                </a:ln>
                <a:solidFill>
                  <a:srgbClr val="BCBCBC"/>
                </a:solidFill>
                <a:effectLst/>
                <a:uLnTx/>
                <a:uFillTx/>
                <a:latin typeface="Montserrat" pitchFamily="2" charset="0"/>
                <a:ea typeface="맑은 고딕" panose="020B0503020000020004" pitchFamily="50" charset="-127"/>
                <a:cs typeface="Poppins SemiBold" panose="00000700000000000000" pitchFamily="2" charset="0"/>
                <a:sym typeface="Wingdings" pitchFamily="2" charset="2"/>
              </a:rPr>
              <a:t>HAI</a:t>
            </a:r>
            <a:r>
              <a:rPr kumimoji="0" lang="ko-KR" alt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BCBCBC"/>
                </a:solidFill>
                <a:effectLst/>
                <a:uLnTx/>
                <a:uFillTx/>
                <a:latin typeface="Montserrat" pitchFamily="2" charset="0"/>
                <a:ea typeface="맑은 고딕" panose="020B0503020000020004" pitchFamily="50" charset="-127"/>
                <a:cs typeface="Poppins SemiBold" panose="00000700000000000000" pitchFamily="2" charset="0"/>
                <a:sym typeface="Wingdings" pitchFamily="2" charset="2"/>
              </a:rPr>
              <a:t> </a:t>
            </a:r>
            <a:r>
              <a:rPr kumimoji="0" lang="en-US" altLang="ko-KR" sz="1100" b="1" i="0" u="none" strike="noStrike" kern="1200" cap="none" spc="0" normalizeH="0" baseline="0" noProof="0" dirty="0">
                <a:ln>
                  <a:noFill/>
                </a:ln>
                <a:solidFill>
                  <a:srgbClr val="BCBCBC"/>
                </a:solidFill>
                <a:effectLst/>
                <a:uLnTx/>
                <a:uFillTx/>
                <a:latin typeface="Montserrat" pitchFamily="2" charset="0"/>
                <a:ea typeface="맑은 고딕" panose="020B0503020000020004" pitchFamily="50" charset="-127"/>
                <a:cs typeface="Poppins SemiBold" panose="00000700000000000000" pitchFamily="2" charset="0"/>
                <a:sym typeface="Wingdings" pitchFamily="2" charset="2"/>
              </a:rPr>
              <a:t>Lab.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B49E0E-D656-469A-8B0F-A458CB829E3C}"/>
              </a:ext>
            </a:extLst>
          </p:cNvPr>
          <p:cNvSpPr/>
          <p:nvPr/>
        </p:nvSpPr>
        <p:spPr>
          <a:xfrm>
            <a:off x="1066878" y="6464889"/>
            <a:ext cx="25119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ko-KR" sz="600" b="0" i="0" u="none" strike="noStrike" kern="1200" cap="none" spc="0" normalizeH="0" baseline="0" noProof="0" dirty="0">
                <a:ln>
                  <a:noFill/>
                </a:ln>
                <a:solidFill>
                  <a:srgbClr val="BCBCBC"/>
                </a:solidFill>
                <a:effectLst/>
                <a:uLnTx/>
                <a:uFillTx/>
                <a:latin typeface="Montserrat SemiBold" pitchFamily="2" charset="0"/>
                <a:ea typeface="맑은 고딕" panose="020B0503020000020004" pitchFamily="50" charset="-127"/>
                <a:cs typeface="Poppins SemiBold" panose="00000700000000000000" pitchFamily="2" charset="0"/>
                <a:sym typeface="Wingdings" pitchFamily="2" charset="2"/>
              </a:rPr>
              <a:t>Hyperautomation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ko-KR" sz="600" b="0" i="0" u="none" strike="noStrike" kern="1200" cap="none" spc="0" normalizeH="0" baseline="0" noProof="0" dirty="0">
                <a:ln>
                  <a:noFill/>
                </a:ln>
                <a:solidFill>
                  <a:srgbClr val="BCBCBC"/>
                </a:solidFill>
                <a:effectLst/>
                <a:uLnTx/>
                <a:uFillTx/>
                <a:latin typeface="Montserrat SemiBold" pitchFamily="2" charset="0"/>
                <a:ea typeface="맑은 고딕" panose="020B0503020000020004" pitchFamily="50" charset="-127"/>
                <a:cs typeface="Poppins SemiBold" panose="00000700000000000000" pitchFamily="2" charset="0"/>
                <a:sym typeface="Wingdings" pitchFamily="2" charset="2"/>
              </a:rPr>
              <a:t>Artificial Intelligence (HAI) Lab</a:t>
            </a:r>
            <a:endParaRPr kumimoji="0" lang="en-US" altLang="ko-KR" sz="600" b="0" i="0" u="none" strike="noStrike" kern="1200" cap="none" spc="0" normalizeH="0" baseline="0" noProof="0" dirty="0">
              <a:ln>
                <a:noFill/>
              </a:ln>
              <a:solidFill>
                <a:srgbClr val="BCBCBC"/>
              </a:solidFill>
              <a:effectLst/>
              <a:uLnTx/>
              <a:uFillTx/>
              <a:latin typeface="Montserrat SemiBold" pitchFamily="2" charset="0"/>
              <a:ea typeface="맑은 고딕" panose="020B0503020000020004" pitchFamily="50" charset="-127"/>
              <a:cs typeface="Poppins SemiBold" panose="00000700000000000000" pitchFamily="2" charset="0"/>
              <a:sym typeface="Wingdings" pitchFamily="2" charset="2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C1D7561-094C-4AA0-9892-1562D4BCC77D}"/>
              </a:ext>
            </a:extLst>
          </p:cNvPr>
          <p:cNvCxnSpPr>
            <a:stCxn id="11" idx="1"/>
            <a:endCxn id="11" idx="1"/>
          </p:cNvCxnSpPr>
          <p:nvPr/>
        </p:nvCxnSpPr>
        <p:spPr>
          <a:xfrm>
            <a:off x="1066878" y="660338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72A925B-E14F-44B7-9B7E-730C60A64545}"/>
              </a:ext>
            </a:extLst>
          </p:cNvPr>
          <p:cNvCxnSpPr/>
          <p:nvPr/>
        </p:nvCxnSpPr>
        <p:spPr>
          <a:xfrm>
            <a:off x="1081165" y="6529189"/>
            <a:ext cx="0" cy="140493"/>
          </a:xfrm>
          <a:prstGeom prst="line">
            <a:avLst/>
          </a:prstGeom>
          <a:ln w="9525">
            <a:solidFill>
              <a:srgbClr val="BCBC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081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28523</TotalTime>
  <Words>122</Words>
  <Application>Microsoft Office PowerPoint</Application>
  <PresentationFormat>와이드스크린</PresentationFormat>
  <Paragraphs>29</Paragraphs>
  <Slides>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Arial</vt:lpstr>
      <vt:lpstr>맑은 고딕</vt:lpstr>
      <vt:lpstr>Montserrat SemiBold</vt:lpstr>
      <vt:lpstr>Pretendard</vt:lpstr>
      <vt:lpstr>Montserrat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세원</dc:creator>
  <cp:lastModifiedBy>임우리</cp:lastModifiedBy>
  <cp:revision>809</cp:revision>
  <dcterms:created xsi:type="dcterms:W3CDTF">2019-09-17T07:41:20Z</dcterms:created>
  <dcterms:modified xsi:type="dcterms:W3CDTF">2025-05-28T03:24:52Z</dcterms:modified>
</cp:coreProperties>
</file>

<file path=docProps/thumbnail.jpeg>
</file>